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9"/>
  </p:notesMasterIdLst>
  <p:sldIdLst>
    <p:sldId id="340" r:id="rId2"/>
    <p:sldId id="351" r:id="rId3"/>
    <p:sldId id="352" r:id="rId4"/>
    <p:sldId id="353" r:id="rId5"/>
    <p:sldId id="354" r:id="rId6"/>
    <p:sldId id="355" r:id="rId7"/>
    <p:sldId id="356" r:id="rId8"/>
  </p:sldIdLst>
  <p:sldSz cx="12192000" cy="6858000"/>
  <p:notesSz cx="6858000" cy="93138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83488" autoAdjust="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73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73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03AC02-24A6-4999-88CB-EB0B2C9A5679}" type="datetimeFigureOut">
              <a:rPr lang="en-CA" smtClean="0"/>
              <a:t>2018-02-20</a:t>
            </a:fld>
            <a:endParaRPr lang="en-C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35000" y="1163638"/>
            <a:ext cx="5588000" cy="31432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82296"/>
            <a:ext cx="5486400" cy="366733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6554"/>
            <a:ext cx="2971800" cy="46731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846554"/>
            <a:ext cx="2971800" cy="46731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67CBD7-CE84-4F75-B7A2-956912C434D1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03623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 userDrawn="1"/>
        </p:nvSpPr>
        <p:spPr>
          <a:xfrm>
            <a:off x="1147763" y="-2"/>
            <a:ext cx="452437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-1"/>
            <a:ext cx="1166813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 userDrawn="1"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AB752F0-930C-47F7-97B5-B580328031DA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2233" y="4481513"/>
            <a:ext cx="1281144" cy="23329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08B0A-B4C4-40E8-92DC-9BD1AAECBDE0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8238D-F27F-4D8B-8BA9-CDB72F87AC70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7233F-5BDC-49C1-9EFA-B7DEAA050FDB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8EC-FFED-40F8-B14B-2E8DA252C5CB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0C842-1B5D-4D5F-975D-9E00AAAD5383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A6B70-5116-4BA0-A838-C442856D334D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F39A6-353B-4FFC-94B5-EBDEB8099AA2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7EB92-559F-4552-B7C2-4646F6869583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6E40B-4ADF-4104-AF86-7B9FB22A7046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DE4A4-BC22-40EA-BD9A-7843569AA03B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7C323-129E-4857-B0F4-DD63C673000B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9EF39-0DDF-4543-9EA7-CD140CD434A6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2AE2-87C4-4F19-91D8-70AE5B8A18CD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115EF-5701-4F01-9E13-6D3F5E505028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5DC97-DC3B-44E1-8C77-B195B51925C5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71CB6-44B8-4BE0-9F30-EABBEEBE8E2F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/>
          <p:cNvSpPr/>
          <p:nvPr/>
        </p:nvSpPr>
        <p:spPr>
          <a:xfrm>
            <a:off x="621799" y="-9192"/>
            <a:ext cx="133350" cy="68671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/>
          <p:cNvSpPr/>
          <p:nvPr/>
        </p:nvSpPr>
        <p:spPr>
          <a:xfrm>
            <a:off x="-18216" y="-9192"/>
            <a:ext cx="630991" cy="68671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9" name="Group 48"/>
          <p:cNvGrpSpPr/>
          <p:nvPr/>
        </p:nvGrpSpPr>
        <p:grpSpPr>
          <a:xfrm>
            <a:off x="-18216" y="-9192"/>
            <a:ext cx="12192003" cy="6867193"/>
            <a:chOff x="-18216" y="-9192"/>
            <a:chExt cx="12192003" cy="6867193"/>
          </a:xfrm>
        </p:grpSpPr>
        <p:pic>
          <p:nvPicPr>
            <p:cNvPr id="7" name="Picture 2" descr="\\DROBO-FS\QuickDrops\JB\PPTX NG\Droplets\LightingOverlay.png"/>
            <p:cNvPicPr>
              <a:picLocks noChangeAspect="1" noChangeArrowheads="1"/>
            </p:cNvPicPr>
            <p:nvPr/>
          </p:nvPicPr>
          <p:blipFill>
            <a:blip r:embed="rId19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8216" y="-9192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tx2">
                    <a:lumMod val="5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4FB62B-9550-414E-AE13-5CE4720ADE66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151" y="4951785"/>
            <a:ext cx="996894" cy="181535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Copperplate Gothic Bold" panose="020E07050202060204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tackoverflow.com/q/43697440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sa/3.0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hyperlink" Target="https://github.com/mithi/basic-lane-detection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12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3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1620837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>
                    <a:lumMod val="75000"/>
                  </a:schemeClr>
                </a:solidFill>
              </a:rPr>
              <a:t>SELF DRIVING CARs PART II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A76BB45-2AAC-4EB0-96D3-A8FE72D02281}"/>
              </a:ext>
            </a:extLst>
          </p:cNvPr>
          <p:cNvGrpSpPr/>
          <p:nvPr/>
        </p:nvGrpSpPr>
        <p:grpSpPr>
          <a:xfrm>
            <a:off x="7620000" y="2182174"/>
            <a:ext cx="4219927" cy="2462397"/>
            <a:chOff x="7877140" y="2182174"/>
            <a:chExt cx="3962787" cy="2132893"/>
          </a:xfrm>
        </p:grpSpPr>
        <p:pic>
          <p:nvPicPr>
            <p:cNvPr id="8" name="Picture 7" descr="A close up of a highway&#10;&#10;Description generated with high confidence">
              <a:extLst>
                <a:ext uri="{FF2B5EF4-FFF2-40B4-BE49-F238E27FC236}">
                  <a16:creationId xmlns:a16="http://schemas.microsoft.com/office/drawing/2014/main" id="{59D46B2D-823B-4745-8C5B-B5A82180B2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 l="9355" t="9281"/>
            <a:stretch/>
          </p:blipFill>
          <p:spPr>
            <a:xfrm>
              <a:off x="7877140" y="2182174"/>
              <a:ext cx="3962787" cy="180785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8C83A2C-A818-4ACC-9BEF-A73763BE48EF}"/>
                </a:ext>
              </a:extLst>
            </p:cNvPr>
            <p:cNvSpPr txBox="1"/>
            <p:nvPr/>
          </p:nvSpPr>
          <p:spPr>
            <a:xfrm>
              <a:off x="7877140" y="4084235"/>
              <a:ext cx="3710799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hlinkClick r:id="rId3" tooltip="http://stackoverflow.com/q/43697440"/>
                </a:rPr>
                <a:t>This Photo</a:t>
              </a:r>
              <a:r>
                <a:rPr lang="en-US" sz="900" dirty="0"/>
                <a:t> by Unknown Author is licensed under </a:t>
              </a:r>
              <a:r>
                <a:rPr lang="en-US" sz="900" dirty="0">
                  <a:hlinkClick r:id="rId4" tooltip="https://creativecommons.org/licenses/by-sa/3.0/"/>
                </a:rPr>
                <a:t>CC BY-SA</a:t>
              </a:r>
              <a:endParaRPr lang="en-US" sz="900" dirty="0"/>
            </a:p>
          </p:txBody>
        </p:sp>
      </p:grpSp>
    </p:spTree>
    <p:extLst>
      <p:ext uri="{BB962C8B-B14F-4D97-AF65-F5344CB8AC3E}">
        <p14:creationId xmlns:p14="http://schemas.microsoft.com/office/powerpoint/2010/main" val="2070224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CF62B-6E01-44D7-B51B-1BF63634D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SIMPLE LANE DETECTION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284B20-A8B2-484C-A60A-0F20F21B1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COPYRIGHT ROBO-GEEK INC APRIL 30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898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90E333-E96C-4267-B8FD-492BC6953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COPYRIGHT ROBO-GEEK INC APRIL 30 2015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B9CE8A-C2BD-4971-AC6F-80B8DB060F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6839" y="83219"/>
            <a:ext cx="1585161" cy="1585161"/>
          </a:xfrm>
          <a:prstGeom prst="rect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EFC35D-3402-4D0B-91C9-29F746D7A85F}"/>
              </a:ext>
            </a:extLst>
          </p:cNvPr>
          <p:cNvSpPr txBox="1"/>
          <p:nvPr/>
        </p:nvSpPr>
        <p:spPr>
          <a:xfrm>
            <a:off x="1141411" y="352926"/>
            <a:ext cx="9045326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Acknowledgment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The code for basic lane detection is from Mithi Sevilla. We used this as the foundation to write our tests. The repository can be found at:</a:t>
            </a:r>
          </a:p>
          <a:p>
            <a:endParaRPr lang="en-US" dirty="0">
              <a:hlinkClick r:id="rId5"/>
            </a:endParaRPr>
          </a:p>
          <a:p>
            <a:r>
              <a:rPr lang="en-US" dirty="0">
                <a:hlinkClick r:id="rId5"/>
              </a:rPr>
              <a:t>https://github.com/mithi/basic-lane-detection</a:t>
            </a:r>
            <a:endParaRPr lang="en-US" dirty="0"/>
          </a:p>
          <a:p>
            <a:endParaRPr lang="en-US" dirty="0"/>
          </a:p>
          <a:p>
            <a:r>
              <a:rPr lang="en-US" dirty="0"/>
              <a:t>Robo-Geek is always grateful to the open source community. Our project is also being shared in reprocity.</a:t>
            </a:r>
          </a:p>
          <a:p>
            <a:endParaRPr lang="en-US" dirty="0"/>
          </a:p>
        </p:txBody>
      </p:sp>
      <p:pic>
        <p:nvPicPr>
          <p:cNvPr id="5" name="basic lane detection">
            <a:hlinkClick r:id="" action="ppaction://media"/>
            <a:extLst>
              <a:ext uri="{FF2B5EF4-FFF2-40B4-BE49-F238E27FC236}">
                <a16:creationId xmlns:a16="http://schemas.microsoft.com/office/drawing/2014/main" id="{01A1DA5F-1E15-404E-A4F2-6E9ED06A67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39915" y="2895643"/>
            <a:ext cx="5960457" cy="3352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726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C452AD-5261-44F7-8358-17880AC7A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COPYRIGHT ROBO-GEEK INC APRIL 30 2015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3E557B-20EC-4CD3-BBAC-018989948C3E}"/>
              </a:ext>
            </a:extLst>
          </p:cNvPr>
          <p:cNvSpPr txBox="1"/>
          <p:nvPr/>
        </p:nvSpPr>
        <p:spPr>
          <a:xfrm>
            <a:off x="1285732" y="749384"/>
            <a:ext cx="74114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pipeline consists of 6 steps:		</a:t>
            </a:r>
          </a:p>
          <a:p>
            <a:r>
              <a:rPr lang="en-US" dirty="0"/>
              <a:t>	1.	Preprocess the initial image </a:t>
            </a:r>
          </a:p>
          <a:p>
            <a:r>
              <a:rPr lang="en-US" dirty="0"/>
              <a:t>	2.	Get the edges from preprocessed image </a:t>
            </a:r>
          </a:p>
          <a:p>
            <a:r>
              <a:rPr lang="en-US" dirty="0"/>
              <a:t>	3.	Block out everything except the region of interest </a:t>
            </a:r>
          </a:p>
          <a:p>
            <a:r>
              <a:rPr lang="en-US" dirty="0"/>
              <a:t>	4.	Get the lines from the edges </a:t>
            </a:r>
          </a:p>
          <a:p>
            <a:r>
              <a:rPr lang="en-US" dirty="0"/>
              <a:t>	5.	Draw the lines or extrapolate the lines </a:t>
            </a:r>
          </a:p>
          <a:p>
            <a:r>
              <a:rPr lang="en-US" dirty="0"/>
              <a:t>	6.	Overlap/overlay the drawn/extrapolated  lines to the initial image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15BAC40-B5D6-4FE5-9D7F-D9AF6D4891A3}"/>
              </a:ext>
            </a:extLst>
          </p:cNvPr>
          <p:cNvGrpSpPr/>
          <p:nvPr/>
        </p:nvGrpSpPr>
        <p:grpSpPr>
          <a:xfrm>
            <a:off x="1377048" y="2999917"/>
            <a:ext cx="9725014" cy="3065920"/>
            <a:chOff x="1585923" y="2817355"/>
            <a:chExt cx="9725014" cy="30659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41720A4-093F-4B16-A680-6203EFD21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85923" y="2928141"/>
              <a:ext cx="9725014" cy="295513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DEDA8D8-233D-4847-821F-6844FAAA329E}"/>
                </a:ext>
              </a:extLst>
            </p:cNvPr>
            <p:cNvSpPr txBox="1"/>
            <p:nvPr/>
          </p:nvSpPr>
          <p:spPr>
            <a:xfrm>
              <a:off x="8598568" y="4221042"/>
              <a:ext cx="1475874" cy="36933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Step 6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42D8675-3728-41C4-A1BF-6CAE7B984934}"/>
                </a:ext>
              </a:extLst>
            </p:cNvPr>
            <p:cNvSpPr txBox="1"/>
            <p:nvPr/>
          </p:nvSpPr>
          <p:spPr>
            <a:xfrm>
              <a:off x="4636168" y="4221042"/>
              <a:ext cx="1475874" cy="36933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Step 5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F65B682-41EF-40AD-9097-1824502A1630}"/>
                </a:ext>
              </a:extLst>
            </p:cNvPr>
            <p:cNvSpPr txBox="1"/>
            <p:nvPr/>
          </p:nvSpPr>
          <p:spPr>
            <a:xfrm>
              <a:off x="1923799" y="4221042"/>
              <a:ext cx="1475874" cy="36933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Step 4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5F534B3-7C43-4E49-BB12-E4747FF1D40D}"/>
                </a:ext>
              </a:extLst>
            </p:cNvPr>
            <p:cNvSpPr txBox="1"/>
            <p:nvPr/>
          </p:nvSpPr>
          <p:spPr>
            <a:xfrm>
              <a:off x="9553702" y="2844132"/>
              <a:ext cx="1475874" cy="36933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Step 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81363DE-8226-4B36-9E98-B85A8EA3FA13}"/>
                </a:ext>
              </a:extLst>
            </p:cNvPr>
            <p:cNvSpPr txBox="1"/>
            <p:nvPr/>
          </p:nvSpPr>
          <p:spPr>
            <a:xfrm>
              <a:off x="7676142" y="2817357"/>
              <a:ext cx="1475874" cy="36933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Step 2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7B1F481-BE42-4315-9FDC-4D557CB8B1D7}"/>
                </a:ext>
              </a:extLst>
            </p:cNvPr>
            <p:cNvSpPr txBox="1"/>
            <p:nvPr/>
          </p:nvSpPr>
          <p:spPr>
            <a:xfrm>
              <a:off x="4788568" y="2817355"/>
              <a:ext cx="1475874" cy="36933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Step 1</a:t>
              </a:r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0AB68DAF-65AD-4DA2-A424-8E6094BD81F2}"/>
              </a:ext>
            </a:extLst>
          </p:cNvPr>
          <p:cNvSpPr txBox="1">
            <a:spLocks/>
          </p:cNvSpPr>
          <p:nvPr/>
        </p:nvSpPr>
        <p:spPr>
          <a:xfrm>
            <a:off x="1286556" y="110518"/>
            <a:ext cx="9905998" cy="71679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Copperplate Gothic Bold" panose="020E0705020206020404" pitchFamily="34" charset="0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The pipeline</a:t>
            </a:r>
          </a:p>
        </p:txBody>
      </p:sp>
    </p:spTree>
    <p:extLst>
      <p:ext uri="{BB962C8B-B14F-4D97-AF65-F5344CB8AC3E}">
        <p14:creationId xmlns:p14="http://schemas.microsoft.com/office/powerpoint/2010/main" val="4097448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E089F67-9A42-40FF-9B86-C739D66EB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COPYRIGHT ROBO-GEEK INC APRIL 30 2015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B35989B-1BCC-4BF9-956B-7DFC4F8F4AE3}"/>
              </a:ext>
            </a:extLst>
          </p:cNvPr>
          <p:cNvSpPr txBox="1">
            <a:spLocks/>
          </p:cNvSpPr>
          <p:nvPr/>
        </p:nvSpPr>
        <p:spPr>
          <a:xfrm>
            <a:off x="1286556" y="110518"/>
            <a:ext cx="9221489" cy="67495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Copperplate Gothic Bold" panose="020E0705020206020404" pitchFamily="34" charset="0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The CODE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550EB7-03ED-4CC5-BCBD-627ADD08A0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6" t="1948" r="353"/>
          <a:stretch/>
        </p:blipFill>
        <p:spPr>
          <a:xfrm>
            <a:off x="1141411" y="1122946"/>
            <a:ext cx="9221489" cy="47055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F45FE0-5FC6-4535-B9F4-A011C0F64443}"/>
              </a:ext>
            </a:extLst>
          </p:cNvPr>
          <p:cNvSpPr txBox="1"/>
          <p:nvPr/>
        </p:nvSpPr>
        <p:spPr>
          <a:xfrm>
            <a:off x="1507958" y="962526"/>
            <a:ext cx="1989221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Parameters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4FAB5A-D8A9-49D2-BB68-69BA48C27C48}"/>
              </a:ext>
            </a:extLst>
          </p:cNvPr>
          <p:cNvSpPr txBox="1"/>
          <p:nvPr/>
        </p:nvSpPr>
        <p:spPr>
          <a:xfrm>
            <a:off x="6096000" y="849637"/>
            <a:ext cx="3015916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6 Steps used in the Pipeline</a:t>
            </a:r>
          </a:p>
        </p:txBody>
      </p:sp>
    </p:spTree>
    <p:extLst>
      <p:ext uri="{BB962C8B-B14F-4D97-AF65-F5344CB8AC3E}">
        <p14:creationId xmlns:p14="http://schemas.microsoft.com/office/powerpoint/2010/main" val="709228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749670B-47B3-43B6-8CF7-278DEAEF9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COPYRIGHT ROBO-GEEK INC APRIL 30 2015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2C4626-0035-4099-A50B-FA10244DAC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485" b="-3096"/>
          <a:stretch/>
        </p:blipFill>
        <p:spPr>
          <a:xfrm>
            <a:off x="1029116" y="146967"/>
            <a:ext cx="5397512" cy="286493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176227-B30A-47A6-98B1-6E083761FD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0187" y="2489790"/>
            <a:ext cx="6239310" cy="358808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DAB4871-6329-4085-B802-340BD38F4E47}"/>
              </a:ext>
            </a:extLst>
          </p:cNvPr>
          <p:cNvSpPr txBox="1"/>
          <p:nvPr/>
        </p:nvSpPr>
        <p:spPr>
          <a:xfrm>
            <a:off x="7154779" y="385127"/>
            <a:ext cx="3529263" cy="2308324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First we created a library called </a:t>
            </a:r>
            <a:r>
              <a:rPr lang="en-US" b="1" dirty="0" err="1"/>
              <a:t>simple_lane_detection</a:t>
            </a:r>
            <a:r>
              <a:rPr lang="en-US" b="1" dirty="0"/>
              <a:t>.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Second, using the library we connected to the pipeline to test the process for image conversion and finally we used this for video processing. </a:t>
            </a:r>
          </a:p>
        </p:txBody>
      </p:sp>
    </p:spTree>
    <p:extLst>
      <p:ext uri="{BB962C8B-B14F-4D97-AF65-F5344CB8AC3E}">
        <p14:creationId xmlns:p14="http://schemas.microsoft.com/office/powerpoint/2010/main" val="3726170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9008543-0D93-44DA-9CF4-B33D325FC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COPYRIGHT ROBO-GEEK INC APRIL 30 2015</a:t>
            </a:r>
            <a:endParaRPr lang="en-US" dirty="0"/>
          </a:p>
        </p:txBody>
      </p:sp>
      <p:pic>
        <p:nvPicPr>
          <p:cNvPr id="4" name="dashcam2_video">
            <a:hlinkClick r:id="" action="ppaction://media"/>
            <a:extLst>
              <a:ext uri="{FF2B5EF4-FFF2-40B4-BE49-F238E27FC236}">
                <a16:creationId xmlns:a16="http://schemas.microsoft.com/office/drawing/2014/main" id="{CD18E457-6D46-4CC6-A4FD-5D3FE9CE3A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1411" y="878252"/>
            <a:ext cx="5259388" cy="2303562"/>
          </a:xfrm>
          <a:prstGeom prst="rect">
            <a:avLst/>
          </a:prstGeom>
        </p:spPr>
      </p:pic>
      <p:pic>
        <p:nvPicPr>
          <p:cNvPr id="5" name="dashcam2">
            <a:hlinkClick r:id="" action="ppaction://media"/>
            <a:extLst>
              <a:ext uri="{FF2B5EF4-FFF2-40B4-BE49-F238E27FC236}">
                <a16:creationId xmlns:a16="http://schemas.microsoft.com/office/drawing/2014/main" id="{3620D586-E48C-450E-9785-DAF0832943B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261065" y="3274597"/>
            <a:ext cx="5810267" cy="254484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EE67D37-A21D-4AEC-B433-87C0D9E6E010}"/>
              </a:ext>
            </a:extLst>
          </p:cNvPr>
          <p:cNvSpPr txBox="1">
            <a:spLocks/>
          </p:cNvSpPr>
          <p:nvPr/>
        </p:nvSpPr>
        <p:spPr>
          <a:xfrm>
            <a:off x="1286556" y="110518"/>
            <a:ext cx="9221489" cy="67495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Copperplate Gothic Bold" panose="020E0705020206020404" pitchFamily="34" charset="0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1679654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89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Robo-Geek">
      <a:dk1>
        <a:sysClr val="windowText" lastClr="000000"/>
      </a:dk1>
      <a:lt1>
        <a:sysClr val="window" lastClr="FFFFFF"/>
      </a:lt1>
      <a:dk2>
        <a:srgbClr val="252C36"/>
      </a:dk2>
      <a:lt2>
        <a:srgbClr val="D8D8D8"/>
      </a:lt2>
      <a:accent1>
        <a:srgbClr val="FF0000"/>
      </a:accent1>
      <a:accent2>
        <a:srgbClr val="FFCC00"/>
      </a:accent2>
      <a:accent3>
        <a:srgbClr val="FF0000"/>
      </a:accent3>
      <a:accent4>
        <a:srgbClr val="FFCC00"/>
      </a:accent4>
      <a:accent5>
        <a:srgbClr val="FF0000"/>
      </a:accent5>
      <a:accent6>
        <a:srgbClr val="FFCC00"/>
      </a:accent6>
      <a:hlink>
        <a:srgbClr val="22FFFF"/>
      </a:hlink>
      <a:folHlink>
        <a:srgbClr val="9BF3FD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4683</TotalTime>
  <Words>182</Words>
  <Application>Microsoft Office PowerPoint</Application>
  <PresentationFormat>Widescreen</PresentationFormat>
  <Paragraphs>37</Paragraphs>
  <Slides>7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Copperplate Gothic Bold</vt:lpstr>
      <vt:lpstr>Trebuchet MS</vt:lpstr>
      <vt:lpstr>Tw Cen MT</vt:lpstr>
      <vt:lpstr>Circuit</vt:lpstr>
      <vt:lpstr>SELF DRIVING CARs PART II</vt:lpstr>
      <vt:lpstr>SIMPLE LANE DETECTION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Karen Wonders</dc:creator>
  <cp:lastModifiedBy>Omar Silva</cp:lastModifiedBy>
  <cp:revision>214</cp:revision>
  <cp:lastPrinted>2015-06-06T10:55:02Z</cp:lastPrinted>
  <dcterms:created xsi:type="dcterms:W3CDTF">2014-10-21T14:34:06Z</dcterms:created>
  <dcterms:modified xsi:type="dcterms:W3CDTF">2018-02-20T23:34:08Z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FATIntVersion">
    <vt:i4>15</vt:i4>
  </property>
  <property fmtid="{D5CDD505-2E9C-101B-9397-08002B2CF9AE}" pid="3" name="FILEGUID">
    <vt:lpwstr>64532b16-667a-4c99-803b-78a66c44bc7c</vt:lpwstr>
  </property>
  <property fmtid="{D5CDD505-2E9C-101B-9397-08002B2CF9AE}" pid="4" name="MODFILEGUID">
    <vt:lpwstr>31d55c7b-83db-48b3-b334-be80078edc6a</vt:lpwstr>
  </property>
  <property fmtid="{D5CDD505-2E9C-101B-9397-08002B2CF9AE}" pid="5" name="FILEOWNER">
    <vt:lpwstr>Karen Wonders</vt:lpwstr>
  </property>
  <property fmtid="{D5CDD505-2E9C-101B-9397-08002B2CF9AE}" pid="6" name="MODFILEOWNER">
    <vt:lpwstr>L18905</vt:lpwstr>
  </property>
  <property fmtid="{D5CDD505-2E9C-101B-9397-08002B2CF9AE}" pid="7" name="IPPCLASS">
    <vt:i4>1</vt:i4>
  </property>
  <property fmtid="{D5CDD505-2E9C-101B-9397-08002B2CF9AE}" pid="8" name="MODIPPCLASS">
    <vt:i4>1</vt:i4>
  </property>
  <property fmtid="{D5CDD505-2E9C-101B-9397-08002B2CF9AE}" pid="9" name="MACHINEID">
    <vt:lpwstr>KSTL253512</vt:lpwstr>
  </property>
  <property fmtid="{D5CDD505-2E9C-101B-9397-08002B2CF9AE}" pid="10" name="MODMACHINEID">
    <vt:lpwstr>KSTL253512</vt:lpwstr>
  </property>
  <property fmtid="{D5CDD505-2E9C-101B-9397-08002B2CF9AE}" pid="11" name="CURRENTCLASS">
    <vt:lpwstr>Classified - No Category</vt:lpwstr>
  </property>
</Properties>
</file>